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74" r:id="rId9"/>
    <p:sldId id="260" r:id="rId10"/>
    <p:sldId id="261" r:id="rId11"/>
    <p:sldId id="262" r:id="rId12"/>
    <p:sldId id="272" r:id="rId13"/>
    <p:sldId id="273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843"/>
    <p:restoredTop sz="90902"/>
  </p:normalViewPr>
  <p:slideViewPr>
    <p:cSldViewPr>
      <p:cViewPr varScale="1">
        <p:scale>
          <a:sx n="70" d="100"/>
          <a:sy n="70" d="100"/>
        </p:scale>
        <p:origin x="7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61BFE-B365-1647-B360-73D67FFCB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0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5B3CE8-4808-074F-AD35-AF407F5DC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6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0D2A24-3C2F-1940-B8EF-C8F8F436EB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4758C2-02EE-E846-A166-D8214795B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9462866-D22A-1B4D-9D9F-AAD5986053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8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044A7B-10C4-D546-A0FD-B97156415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F77A4A-DAB6-8145-8767-987BF0721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2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AE91D1-094C-E746-8E94-64AEAF0A3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3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7E407AF-99DC-C743-AC54-5620E2CE8B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F12874-4DCE-EC48-A0C3-D553EE34B5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3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79F59CF-435D-0A41-92ED-ED6227617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3406" y="5391053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1520" y="5733256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23177" y="6364473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i="1" dirty="0"/>
              <a:t>Contemporary Tourism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Governing the Contemporary Tourism Product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Regulation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Policy types:</a:t>
            </a:r>
          </a:p>
          <a:p>
            <a:pPr lvl="1"/>
            <a:r>
              <a:rPr lang="en-US"/>
              <a:t>Regulatory</a:t>
            </a:r>
          </a:p>
          <a:p>
            <a:pPr lvl="1"/>
            <a:r>
              <a:rPr lang="en-US"/>
              <a:t>Self regulatory</a:t>
            </a:r>
          </a:p>
          <a:p>
            <a:pPr lvl="1"/>
            <a:r>
              <a:rPr lang="en-US"/>
              <a:t>Distributive</a:t>
            </a:r>
          </a:p>
          <a:p>
            <a:pPr lvl="1"/>
            <a:r>
              <a:rPr lang="en-US"/>
              <a:t>Re-distributive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Partnerships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568952" cy="4251176"/>
          </a:xfrm>
        </p:spPr>
        <p:txBody>
          <a:bodyPr/>
          <a:lstStyle/>
          <a:p>
            <a:r>
              <a:rPr lang="en-US" dirty="0"/>
              <a:t>Partnerships designed to</a:t>
            </a:r>
            <a:r>
              <a:rPr lang="ja-JP" altLang="en-US" dirty="0"/>
              <a:t>‘</a:t>
            </a:r>
            <a:r>
              <a:rPr lang="en-US" dirty="0"/>
              <a:t>steer</a:t>
            </a:r>
            <a:r>
              <a:rPr lang="ja-JP" altLang="en-US" dirty="0"/>
              <a:t>’</a:t>
            </a:r>
            <a:r>
              <a:rPr lang="en-US" dirty="0"/>
              <a:t> policy</a:t>
            </a:r>
          </a:p>
          <a:p>
            <a:r>
              <a:rPr lang="en-US" dirty="0"/>
              <a:t>Suggests no single actor can solve issues in tourism</a:t>
            </a:r>
          </a:p>
          <a:p>
            <a:r>
              <a:rPr lang="en-US" dirty="0"/>
              <a:t>Cross sector</a:t>
            </a:r>
          </a:p>
          <a:p>
            <a:r>
              <a:rPr lang="en-US" dirty="0"/>
              <a:t>Potentially allows participation</a:t>
            </a:r>
          </a:p>
          <a:p>
            <a:r>
              <a:rPr lang="en-US" dirty="0"/>
              <a:t>Public-partnerships a major area of formal relationships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C7F4C0-C2B6-D241-47A7-47A0273B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Public-Private Partnerships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E5C3E283-B647-D7CC-73CE-0C3C2DF99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736" y="1675227"/>
            <a:ext cx="5878526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62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D49D3-A904-2DC4-DB30-D3E6A1E8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C87D5-3D9D-7624-A600-B5C3191B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844752"/>
          </a:xfrm>
        </p:spPr>
        <p:txBody>
          <a:bodyPr/>
          <a:lstStyle/>
          <a:p>
            <a:r>
              <a:rPr lang="en-US" sz="2800" i="1" dirty="0"/>
              <a:t>Association</a:t>
            </a:r>
            <a:r>
              <a:rPr lang="en-US" sz="2800" dirty="0"/>
              <a:t>: Participation in an accreditation or membership-based program</a:t>
            </a:r>
          </a:p>
          <a:p>
            <a:r>
              <a:rPr lang="en-US" sz="2800" i="1" dirty="0"/>
              <a:t>Network partnerships</a:t>
            </a:r>
            <a:r>
              <a:rPr lang="en-US" sz="2800" dirty="0"/>
              <a:t>: Separate organizational identities are maintained within a set of collaborative relationships</a:t>
            </a:r>
          </a:p>
          <a:p>
            <a:r>
              <a:rPr lang="en-US" sz="2800" i="1" dirty="0"/>
              <a:t>Sub-contract</a:t>
            </a:r>
            <a:r>
              <a:rPr lang="en-US" sz="2800" dirty="0"/>
              <a:t>: One organization is contracted by another to implement or operate a program</a:t>
            </a:r>
          </a:p>
          <a:p>
            <a:r>
              <a:rPr lang="en-US" sz="2800" i="1" dirty="0"/>
              <a:t>Co-production</a:t>
            </a:r>
            <a:r>
              <a:rPr lang="en-US" sz="2800" dirty="0"/>
              <a:t>: Partnership agreement (MOU), joint venture, or consortium arrangement</a:t>
            </a:r>
          </a:p>
        </p:txBody>
      </p:sp>
    </p:spTree>
    <p:extLst>
      <p:ext uri="{BB962C8B-B14F-4D97-AF65-F5344CB8AC3E}">
        <p14:creationId xmlns:p14="http://schemas.microsoft.com/office/powerpoint/2010/main" val="870278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dirty="0"/>
              <a:t>Benefits of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Broad analysis improves the quality of solutions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Response capacity is more diversified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Useful for reopening deadlocked negotiations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Risk of impasse is </a:t>
            </a:r>
            <a:r>
              <a:rPr lang="en-US" sz="2800" dirty="0" err="1"/>
              <a:t>minimised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Process ensures that each stakeholder’s interests are considered in any agreement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Parties retain ownership of the solution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Parties most familiar with the problem find solutions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Participation enhances acceptance of solution and willingness to implement it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Potential to develop cost-effective innovative solutions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729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608512"/>
          </a:xfrm>
        </p:spPr>
        <p:txBody>
          <a:bodyPr/>
          <a:lstStyle/>
          <a:p>
            <a:r>
              <a:rPr lang="en-US" dirty="0"/>
              <a:t>Critical to the collaborative process is the opportunity and capacity to participate. </a:t>
            </a:r>
          </a:p>
          <a:p>
            <a:r>
              <a:rPr lang="en-US" dirty="0"/>
              <a:t>Genuine partnership in tourism therefore may not mean the end of politics but instead providing a structure by which the full range of opinions and perspectives of those impacted by tourism can be heard and addressed </a:t>
            </a:r>
          </a:p>
        </p:txBody>
      </p:sp>
    </p:spTree>
    <p:extLst>
      <p:ext uri="{BB962C8B-B14F-4D97-AF65-F5344CB8AC3E}">
        <p14:creationId xmlns:p14="http://schemas.microsoft.com/office/powerpoint/2010/main" val="290791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Implementation Issues of Tourism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96544"/>
          </a:xfrm>
        </p:spPr>
        <p:txBody>
          <a:bodyPr/>
          <a:lstStyle/>
          <a:p>
            <a:r>
              <a:rPr lang="en-US" sz="2800" dirty="0"/>
              <a:t>Represent compromises between conflicting values of stakeholders.</a:t>
            </a:r>
          </a:p>
          <a:p>
            <a:pPr lvl="1"/>
            <a:r>
              <a:rPr lang="en-US" sz="2600" dirty="0"/>
              <a:t>Between key stakeholders and interests within the policy development and implementation structure.</a:t>
            </a:r>
          </a:p>
          <a:p>
            <a:pPr lvl="1"/>
            <a:r>
              <a:rPr lang="en-US" sz="2600" dirty="0"/>
              <a:t>Between key stakeholders and interests upon whom implementation will have an impact.</a:t>
            </a:r>
          </a:p>
          <a:p>
            <a:r>
              <a:rPr lang="en-US" sz="2800" dirty="0"/>
              <a:t>Framed without attention being given to the way in which underlying forces (particularly economic ones) and policy decisions outside of tourism will affect them.</a:t>
            </a:r>
          </a:p>
        </p:txBody>
      </p:sp>
    </p:spTree>
    <p:extLst>
      <p:ext uri="{BB962C8B-B14F-4D97-AF65-F5344CB8AC3E}">
        <p14:creationId xmlns:p14="http://schemas.microsoft.com/office/powerpoint/2010/main" val="110118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 err="1"/>
              <a:t>Metagovernance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/>
          <a:lstStyle/>
          <a:p>
            <a:r>
              <a:rPr lang="en-US" dirty="0"/>
              <a:t>A counter process to the tendencies of the “withdrawal” of the state from governance, whereby political authorities at national and other levels are more involved in </a:t>
            </a:r>
            <a:r>
              <a:rPr lang="en-US" dirty="0" err="1"/>
              <a:t>organising</a:t>
            </a:r>
            <a:r>
              <a:rPr lang="en-US" dirty="0"/>
              <a:t> the self-</a:t>
            </a:r>
            <a:r>
              <a:rPr lang="en-US" dirty="0" err="1"/>
              <a:t>organisation</a:t>
            </a:r>
            <a:r>
              <a:rPr lang="en-US" dirty="0"/>
              <a:t> of partnerships, networks and governance regimes</a:t>
            </a:r>
          </a:p>
          <a:p>
            <a:r>
              <a:rPr lang="en-US" dirty="0"/>
              <a:t>The governance of governance</a:t>
            </a:r>
          </a:p>
          <a:p>
            <a:r>
              <a:rPr lang="en-US" dirty="0"/>
              <a:t>Policy and governance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06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59904"/>
          </a:xfrm>
        </p:spPr>
        <p:txBody>
          <a:bodyPr/>
          <a:lstStyle/>
          <a:p>
            <a:r>
              <a:rPr lang="en-US" dirty="0"/>
              <a:t>The Governance of Tourism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392488"/>
          </a:xfrm>
        </p:spPr>
        <p:txBody>
          <a:bodyPr/>
          <a:lstStyle/>
          <a:p>
            <a:r>
              <a:rPr lang="en-US" dirty="0"/>
              <a:t>Many studies of governance in tourism have tended to focus on the techniques or methods of governance rather than the values that may underlie the selection of particular interventions.</a:t>
            </a:r>
          </a:p>
          <a:p>
            <a:r>
              <a:rPr lang="en-US" dirty="0"/>
              <a:t>What values or political philosophies lead to the selection of a particular policy intervention and what was the range of choices?</a:t>
            </a:r>
          </a:p>
        </p:txBody>
      </p:sp>
    </p:spTree>
    <p:extLst>
      <p:ext uri="{BB962C8B-B14F-4D97-AF65-F5344CB8AC3E}">
        <p14:creationId xmlns:p14="http://schemas.microsoft.com/office/powerpoint/2010/main" val="2870655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96544"/>
          </a:xfrm>
        </p:spPr>
        <p:txBody>
          <a:bodyPr/>
          <a:lstStyle/>
          <a:p>
            <a:r>
              <a:rPr lang="en-US" dirty="0"/>
              <a:t>The changing role of government – the public sector – in governing tourism and the changing notion of governance itself. </a:t>
            </a:r>
          </a:p>
          <a:p>
            <a:r>
              <a:rPr lang="en-US" dirty="0"/>
              <a:t>Steering and public-private partnerships</a:t>
            </a:r>
          </a:p>
          <a:p>
            <a:r>
              <a:rPr lang="en-US" dirty="0"/>
              <a:t>Governance occurs over multiple scales and levels</a:t>
            </a:r>
          </a:p>
          <a:p>
            <a:r>
              <a:rPr lang="en-US" dirty="0"/>
              <a:t>Vital for policy and planning</a:t>
            </a:r>
          </a:p>
        </p:txBody>
      </p:sp>
    </p:spTree>
    <p:extLst>
      <p:ext uri="{BB962C8B-B14F-4D97-AF65-F5344CB8AC3E}">
        <p14:creationId xmlns:p14="http://schemas.microsoft.com/office/powerpoint/2010/main" val="326069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712968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Understand the development of the concept of governance and its key characteristics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Understand the </a:t>
            </a:r>
            <a:r>
              <a:rPr lang="en-US" sz="2800" dirty="0" err="1">
                <a:cs typeface="Arial" charset="0"/>
              </a:rPr>
              <a:t>reorganisation</a:t>
            </a:r>
            <a:r>
              <a:rPr lang="en-US" sz="2800" dirty="0">
                <a:cs typeface="Arial" charset="0"/>
              </a:rPr>
              <a:t> of the state </a:t>
            </a:r>
          </a:p>
          <a:p>
            <a:pPr>
              <a:lnSpc>
                <a:spcPct val="90000"/>
              </a:lnSpc>
            </a:pPr>
            <a:r>
              <a:rPr lang="en-US" sz="2800" dirty="0" err="1">
                <a:cs typeface="Arial" charset="0"/>
              </a:rPr>
              <a:t>Recognise</a:t>
            </a:r>
            <a:r>
              <a:rPr lang="en-US" sz="2800" dirty="0">
                <a:cs typeface="Arial" charset="0"/>
              </a:rPr>
              <a:t> the importance of multi-level governance, particularly in policy areas that have become highly </a:t>
            </a:r>
            <a:r>
              <a:rPr lang="en-US" sz="2800" dirty="0" err="1">
                <a:cs typeface="Arial" charset="0"/>
              </a:rPr>
              <a:t>globalised</a:t>
            </a:r>
            <a:endParaRPr lang="en-US" sz="28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Appreciate the complexity of governance in contemporary tourism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Understand the major roles of government in contemporary tourism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Identify different types of tourism policy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Designing and implementing public policy and strategy for tourism</a:t>
            </a:r>
          </a:p>
          <a:p>
            <a:r>
              <a:rPr lang="en-US"/>
              <a:t>Coordination of government, private sector and non-government actors</a:t>
            </a:r>
          </a:p>
          <a:p>
            <a:r>
              <a:rPr lang="en-US"/>
              <a:t>All scales</a:t>
            </a:r>
          </a:p>
          <a:p>
            <a:r>
              <a:rPr lang="en-US"/>
              <a:t>Shift from government to governance</a:t>
            </a:r>
          </a:p>
          <a:p>
            <a:r>
              <a:rPr lang="en-US"/>
              <a:t>Nation state is important in tourism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 in Tourism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Governance as the act of governing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major concern to stakeholders in tourism</a:t>
            </a:r>
            <a:r>
              <a:rPr lang="en-NZ" dirty="0">
                <a:effectLst/>
              </a:rPr>
              <a:t> </a:t>
            </a:r>
          </a:p>
          <a:p>
            <a:r>
              <a:rPr lang="en-NZ" dirty="0"/>
              <a:t>The design, implementation and monitoring of public policies and strategies with respect to how the state intervenes in tourism</a:t>
            </a:r>
          </a:p>
          <a:p>
            <a:pPr lvl="1"/>
            <a:r>
              <a:rPr lang="en-NZ" dirty="0"/>
              <a:t>Corporate governance is related to but separate from state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4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84976" cy="1143000"/>
          </a:xfrm>
        </p:spPr>
        <p:txBody>
          <a:bodyPr/>
          <a:lstStyle/>
          <a:p>
            <a:r>
              <a:rPr lang="en-US" dirty="0"/>
              <a:t>From Government to Governance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en-US" dirty="0"/>
              <a:t>Role of government and the state has changed in many economically developed countries</a:t>
            </a:r>
          </a:p>
          <a:p>
            <a:r>
              <a:rPr lang="en-US" dirty="0"/>
              <a:t>Complex elements of governance</a:t>
            </a:r>
          </a:p>
          <a:p>
            <a:r>
              <a:rPr lang="en-US" dirty="0"/>
              <a:t>Role of State</a:t>
            </a:r>
          </a:p>
          <a:p>
            <a:pPr lvl="1"/>
            <a:r>
              <a:rPr lang="en-US" dirty="0"/>
              <a:t>Sub national (local state)</a:t>
            </a:r>
          </a:p>
          <a:p>
            <a:pPr lvl="1"/>
            <a:r>
              <a:rPr lang="en-US" dirty="0"/>
              <a:t>Supra-national organizations (e.g. EU)</a:t>
            </a:r>
          </a:p>
          <a:p>
            <a:pPr lvl="1"/>
            <a:r>
              <a:rPr lang="en-US" dirty="0"/>
              <a:t>Trans-territorial organizations (cross-border)</a:t>
            </a:r>
          </a:p>
          <a:p>
            <a:r>
              <a:rPr lang="en-US" dirty="0"/>
              <a:t>State remains important. State has power to change how it governs.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/>
          <a:lstStyle/>
          <a:p>
            <a:r>
              <a:rPr lang="en-US" dirty="0"/>
              <a:t>Elements of Contemporary Governance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72816"/>
            <a:ext cx="8928992" cy="4824536"/>
          </a:xfrm>
        </p:spPr>
        <p:txBody>
          <a:bodyPr/>
          <a:lstStyle/>
          <a:p>
            <a:r>
              <a:rPr lang="en-US" dirty="0"/>
              <a:t>change in political practices involving, amongst other things:</a:t>
            </a:r>
          </a:p>
          <a:p>
            <a:pPr lvl="1"/>
            <a:r>
              <a:rPr lang="en-US" dirty="0"/>
              <a:t>increasing </a:t>
            </a:r>
            <a:r>
              <a:rPr lang="en-US" dirty="0" err="1"/>
              <a:t>globalisation</a:t>
            </a:r>
            <a:endParaRPr lang="en-US" dirty="0"/>
          </a:p>
          <a:p>
            <a:pPr lvl="1"/>
            <a:r>
              <a:rPr lang="en-US" dirty="0"/>
              <a:t>the rise of networks that cross the public-private divide</a:t>
            </a:r>
          </a:p>
          <a:p>
            <a:pPr lvl="1"/>
            <a:r>
              <a:rPr lang="en-US" dirty="0"/>
              <a:t>the marketization and </a:t>
            </a:r>
            <a:r>
              <a:rPr lang="en-US" dirty="0" err="1"/>
              <a:t>corporatisation</a:t>
            </a:r>
            <a:r>
              <a:rPr lang="en-US" dirty="0"/>
              <a:t> of the state</a:t>
            </a:r>
          </a:p>
          <a:p>
            <a:pPr lvl="1"/>
            <a:r>
              <a:rPr lang="en-US" dirty="0"/>
              <a:t>increasing institutional fragmentation </a:t>
            </a:r>
          </a:p>
        </p:txBody>
      </p:sp>
    </p:spTree>
    <p:extLst>
      <p:ext uri="{BB962C8B-B14F-4D97-AF65-F5344CB8AC3E}">
        <p14:creationId xmlns:p14="http://schemas.microsoft.com/office/powerpoint/2010/main" val="205208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US" dirty="0"/>
              <a:t>Scales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en-US" dirty="0"/>
              <a:t>Multi-level governance</a:t>
            </a:r>
          </a:p>
          <a:p>
            <a:pPr lvl="1"/>
            <a:r>
              <a:rPr lang="en-US" dirty="0"/>
              <a:t>International </a:t>
            </a:r>
          </a:p>
          <a:p>
            <a:pPr lvl="1"/>
            <a:r>
              <a:rPr lang="en-US" dirty="0"/>
              <a:t>Complex</a:t>
            </a:r>
          </a:p>
          <a:p>
            <a:r>
              <a:rPr lang="en-US" dirty="0"/>
              <a:t>P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olicy fields that are internationalized and have “stretched” state governance include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aviation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environment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human rights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trade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migration</a:t>
            </a:r>
            <a:r>
              <a:rPr lang="en-NZ" dirty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C103A0-564A-65CA-6977-594ACFCF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Multi-level governance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20C5DF40-EEC1-BED2-49E6-B2546FED94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1786732"/>
            <a:ext cx="8178799" cy="417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Government in Tourism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846640" cy="46881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Varies by scale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Varies by jurisdiction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Changes over time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Roles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Coordination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Planning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Regulation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Entrepreneurship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Stimulation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Promotion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Overall role of protecting the public interest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715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Blank Presentation</vt:lpstr>
      <vt:lpstr>Contemporary Tourism</vt:lpstr>
      <vt:lpstr>Lecture Objectives</vt:lpstr>
      <vt:lpstr>Governance</vt:lpstr>
      <vt:lpstr>Governance in Tourism</vt:lpstr>
      <vt:lpstr>From Government to Governance</vt:lpstr>
      <vt:lpstr>Elements of Contemporary Governance</vt:lpstr>
      <vt:lpstr>Scales</vt:lpstr>
      <vt:lpstr>Multi-level governance</vt:lpstr>
      <vt:lpstr>Roles of Government in Tourism</vt:lpstr>
      <vt:lpstr>Types of Regulation</vt:lpstr>
      <vt:lpstr>Partnerships</vt:lpstr>
      <vt:lpstr>Public-Private Partnerships</vt:lpstr>
      <vt:lpstr>Different partnerships</vt:lpstr>
      <vt:lpstr>Benefits of Collaboration</vt:lpstr>
      <vt:lpstr>Partnership structures</vt:lpstr>
      <vt:lpstr>Implementation Issues of Tourism Policy</vt:lpstr>
      <vt:lpstr>Metagovernance</vt:lpstr>
      <vt:lpstr>The Governance of Tourism Governance</vt:lpstr>
      <vt:lpstr>Summary of Key Points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16</cp:revision>
  <dcterms:created xsi:type="dcterms:W3CDTF">2007-08-18T14:24:50Z</dcterms:created>
  <dcterms:modified xsi:type="dcterms:W3CDTF">2023-01-07T15:20:01Z</dcterms:modified>
</cp:coreProperties>
</file>